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latsi" panose="020B0604020202020204" charset="0"/>
      <p:regular r:id="rId18"/>
    </p:embeddedFont>
    <p:embeddedFont>
      <p:font typeface="Anton" pitchFamily="2" charset="0"/>
      <p:regular r:id="rId19"/>
    </p:embeddedFont>
    <p:embeddedFont>
      <p:font typeface="Anton Italics" panose="020B0604020202020204" charset="0"/>
      <p:regular r:id="rId20"/>
    </p:embeddedFont>
    <p:embeddedFont>
      <p:font typeface="Apricots" panose="020B0604020202020204" charset="0"/>
      <p:regular r:id="rId21"/>
    </p:embeddedFont>
    <p:embeddedFont>
      <p:font typeface="Arimo" panose="020B0604020202020204" charset="0"/>
      <p:regular r:id="rId22"/>
    </p:embeddedFont>
    <p:embeddedFont>
      <p:font typeface="Brittany" panose="020B0604020202020204" charset="0"/>
      <p:regular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Celandine" panose="020B0604020202020204" charset="0"/>
      <p:regular r:id="rId26"/>
    </p:embeddedFont>
    <p:embeddedFont>
      <p:font typeface="Luciole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2" autoAdjust="0"/>
  </p:normalViewPr>
  <p:slideViewPr>
    <p:cSldViewPr>
      <p:cViewPr varScale="1">
        <p:scale>
          <a:sx n="41" d="100"/>
          <a:sy n="41" d="100"/>
        </p:scale>
        <p:origin x="844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svg"/><Relationship Id="rId7" Type="http://schemas.openxmlformats.org/officeDocument/2006/relationships/image" Target="../media/image6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jpeg"/><Relationship Id="rId3" Type="http://schemas.openxmlformats.org/officeDocument/2006/relationships/image" Target="../media/image13.svg"/><Relationship Id="rId7" Type="http://schemas.openxmlformats.org/officeDocument/2006/relationships/image" Target="../media/image65.jpeg"/><Relationship Id="rId12" Type="http://schemas.openxmlformats.org/officeDocument/2006/relationships/image" Target="../media/image7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59.svg"/><Relationship Id="rId10" Type="http://schemas.openxmlformats.org/officeDocument/2006/relationships/image" Target="../media/image68.jpeg"/><Relationship Id="rId4" Type="http://schemas.openxmlformats.org/officeDocument/2006/relationships/image" Target="../media/image58.png"/><Relationship Id="rId9" Type="http://schemas.openxmlformats.org/officeDocument/2006/relationships/image" Target="../media/image6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sv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hyperlink" Target="https://www.instagram.com/reel/C-9-HyFSOfz/?igsh=MWQ5eHA3OG5iMzYzNA==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80.svg"/><Relationship Id="rId7" Type="http://schemas.openxmlformats.org/officeDocument/2006/relationships/image" Target="../media/image83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9" Type="http://schemas.openxmlformats.org/officeDocument/2006/relationships/image" Target="../media/image6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sv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sv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6.png"/><Relationship Id="rId7" Type="http://schemas.openxmlformats.org/officeDocument/2006/relationships/image" Target="../media/image3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5.svg"/><Relationship Id="rId7" Type="http://schemas.openxmlformats.org/officeDocument/2006/relationships/image" Target="../media/image4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00">
            <a:off x="-5603" y="3962340"/>
            <a:ext cx="6443593" cy="6436839"/>
          </a:xfrm>
          <a:custGeom>
            <a:avLst/>
            <a:gdLst/>
            <a:ahLst/>
            <a:cxnLst/>
            <a:rect l="l" t="t" r="r" b="b"/>
            <a:pathLst>
              <a:path w="6443593" h="6436839">
                <a:moveTo>
                  <a:pt x="0" y="11227"/>
                </a:moveTo>
                <a:lnTo>
                  <a:pt x="6432379" y="0"/>
                </a:lnTo>
                <a:lnTo>
                  <a:pt x="6443594" y="6425613"/>
                </a:lnTo>
                <a:lnTo>
                  <a:pt x="11215" y="6436840"/>
                </a:lnTo>
                <a:lnTo>
                  <a:pt x="0" y="11227"/>
                </a:lnTo>
                <a:close/>
              </a:path>
            </a:pathLst>
          </a:custGeom>
          <a:blipFill>
            <a:blip r:embed="rId2"/>
            <a:stretch>
              <a:fillRect l="-68182" t="-144844" r="-51449" b="-246011"/>
            </a:stretch>
          </a:blipFill>
          <a:ln cap="sq">
            <a:noFill/>
            <a:prstDash val="sysDot"/>
            <a:miter/>
          </a:ln>
        </p:spPr>
      </p:sp>
      <p:sp>
        <p:nvSpPr>
          <p:cNvPr id="3" name="Freeform 3"/>
          <p:cNvSpPr/>
          <p:nvPr/>
        </p:nvSpPr>
        <p:spPr>
          <a:xfrm>
            <a:off x="2869237" y="4646"/>
            <a:ext cx="13706025" cy="10277708"/>
          </a:xfrm>
          <a:custGeom>
            <a:avLst/>
            <a:gdLst/>
            <a:ahLst/>
            <a:cxnLst/>
            <a:rect l="l" t="t" r="r" b="b"/>
            <a:pathLst>
              <a:path w="13706025" h="10277708">
                <a:moveTo>
                  <a:pt x="0" y="0"/>
                </a:moveTo>
                <a:lnTo>
                  <a:pt x="13706026" y="0"/>
                </a:lnTo>
                <a:lnTo>
                  <a:pt x="13706026" y="10277707"/>
                </a:lnTo>
                <a:lnTo>
                  <a:pt x="0" y="10277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052" r="-1435" b="-714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436" y="2144057"/>
            <a:ext cx="15456568" cy="299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96"/>
              </a:lnSpc>
            </a:pPr>
            <a:r>
              <a:rPr lang="en-US" sz="25472">
                <a:solidFill>
                  <a:srgbClr val="FF3131"/>
                </a:solidFill>
                <a:latin typeface="Celandine"/>
                <a:ea typeface="Celandine"/>
                <a:cs typeface="Celandine"/>
                <a:sym typeface="Celandine"/>
              </a:rPr>
              <a:t>Amul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5510" y="5019675"/>
            <a:ext cx="17307692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1195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-The Taste Of India-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39613" y="7470775"/>
            <a:ext cx="5748387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TEAM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lead: </a:t>
            </a:r>
            <a:r>
              <a:rPr lang="en-US" sz="20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Bhimuni</a:t>
            </a: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Vineetha</a:t>
            </a: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Rao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member: </a:t>
            </a:r>
            <a:r>
              <a:rPr lang="en-US" sz="20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Edadasari</a:t>
            </a: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Helen Zaneta 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member: </a:t>
            </a:r>
            <a:r>
              <a:rPr lang="en-US" sz="20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Vasupalli</a:t>
            </a: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Keerthana 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member: Angel </a:t>
            </a:r>
            <a:r>
              <a:rPr lang="en-US" sz="20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Prescilla</a:t>
            </a: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Joseph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member: </a:t>
            </a:r>
            <a:r>
              <a:rPr lang="en-US" sz="20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Chelluri</a:t>
            </a: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Jaswanth</a:t>
            </a: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Mani Kumar 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 :</a:t>
            </a:r>
            <a:r>
              <a:rPr lang="en-US" sz="20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Doddi</a:t>
            </a:r>
            <a:r>
              <a:rPr lang="en-US" sz="20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Manisha 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725" y="-61150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88171" y="2712037"/>
            <a:ext cx="2937619" cy="1517138"/>
          </a:xfrm>
          <a:custGeom>
            <a:avLst/>
            <a:gdLst/>
            <a:ahLst/>
            <a:cxnLst/>
            <a:rect l="l" t="t" r="r" b="b"/>
            <a:pathLst>
              <a:path w="2937619" h="1517138">
                <a:moveTo>
                  <a:pt x="0" y="0"/>
                </a:moveTo>
                <a:lnTo>
                  <a:pt x="2937619" y="0"/>
                </a:lnTo>
                <a:lnTo>
                  <a:pt x="2937619" y="1517138"/>
                </a:lnTo>
                <a:lnTo>
                  <a:pt x="0" y="1517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60" t="-16452" r="-12450" b="-149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21681" y="4369740"/>
            <a:ext cx="2937619" cy="1766251"/>
          </a:xfrm>
          <a:custGeom>
            <a:avLst/>
            <a:gdLst/>
            <a:ahLst/>
            <a:cxnLst/>
            <a:rect l="l" t="t" r="r" b="b"/>
            <a:pathLst>
              <a:path w="2937619" h="1766251">
                <a:moveTo>
                  <a:pt x="0" y="0"/>
                </a:moveTo>
                <a:lnTo>
                  <a:pt x="2937619" y="0"/>
                </a:lnTo>
                <a:lnTo>
                  <a:pt x="2937619" y="1766251"/>
                </a:lnTo>
                <a:lnTo>
                  <a:pt x="0" y="17662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454" t="-19774" b="-1630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88171" y="6276557"/>
            <a:ext cx="2937619" cy="1628722"/>
          </a:xfrm>
          <a:custGeom>
            <a:avLst/>
            <a:gdLst/>
            <a:ahLst/>
            <a:cxnLst/>
            <a:rect l="l" t="t" r="r" b="b"/>
            <a:pathLst>
              <a:path w="2937619" h="1628722">
                <a:moveTo>
                  <a:pt x="0" y="0"/>
                </a:moveTo>
                <a:lnTo>
                  <a:pt x="2937619" y="0"/>
                </a:lnTo>
                <a:lnTo>
                  <a:pt x="2937619" y="1628721"/>
                </a:lnTo>
                <a:lnTo>
                  <a:pt x="0" y="1628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717" t="-14047" r="-6963" b="-940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21681" y="8187399"/>
            <a:ext cx="2937619" cy="1693054"/>
          </a:xfrm>
          <a:custGeom>
            <a:avLst/>
            <a:gdLst/>
            <a:ahLst/>
            <a:cxnLst/>
            <a:rect l="l" t="t" r="r" b="b"/>
            <a:pathLst>
              <a:path w="2937619" h="1693054">
                <a:moveTo>
                  <a:pt x="0" y="0"/>
                </a:moveTo>
                <a:lnTo>
                  <a:pt x="2937619" y="0"/>
                </a:lnTo>
                <a:lnTo>
                  <a:pt x="2937619" y="1693054"/>
                </a:lnTo>
                <a:lnTo>
                  <a:pt x="0" y="1693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1746" t="-16493" r="-13790" b="-1578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0226" y="92075"/>
            <a:ext cx="7294574" cy="93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Content Idea Generation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0226" y="1558177"/>
            <a:ext cx="15143174" cy="576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Here are some content ideas that can resonate with different target audiences: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226" y="3384128"/>
            <a:ext cx="462577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•Recipe videos &amp; blogs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•Product spotlight series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0226" y="6364949"/>
            <a:ext cx="415076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2. Health and Wellness: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0226" y="2531062"/>
            <a:ext cx="5591423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1. Product-Centric Content: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0226" y="7563829"/>
            <a:ext cx="4475174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 Nutritional Benefits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 Dairy and fitness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34252" y="2558367"/>
            <a:ext cx="427567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4. Educational Content:</a:t>
            </a:r>
          </a:p>
          <a:p>
            <a:pPr algn="ctr">
              <a:lnSpc>
                <a:spcPts val="4710"/>
              </a:lnSpc>
            </a:pPr>
            <a:endParaRPr lang="en-US" sz="3364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195214" y="3445704"/>
            <a:ext cx="3110191" cy="1807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•Dairy facts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•How it's made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•Kid's corner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4252" y="6237164"/>
            <a:ext cx="5910348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5.Trending &amp; Seasonal Content: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01813" y="7250480"/>
            <a:ext cx="6344306" cy="1807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•Trending Topics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•Seasonal dairy Tips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•Collaborations with influencers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262746" y="1178095"/>
            <a:ext cx="2623185" cy="26231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591517" y="0"/>
            <a:ext cx="2356190" cy="23561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73318" r="-7331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439542" y="2845232"/>
            <a:ext cx="2298268" cy="229826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25114" b="-46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031737" y="4113548"/>
            <a:ext cx="2227563" cy="2318076"/>
            <a:chOff x="0" y="0"/>
            <a:chExt cx="696831" cy="725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6831" cy="725145"/>
            </a:xfrm>
            <a:custGeom>
              <a:avLst/>
              <a:gdLst/>
              <a:ahLst/>
              <a:cxnLst/>
              <a:rect l="l" t="t" r="r" b="b"/>
              <a:pathLst>
                <a:path w="696831" h="725145">
                  <a:moveTo>
                    <a:pt x="348415" y="0"/>
                  </a:moveTo>
                  <a:cubicBezTo>
                    <a:pt x="155991" y="0"/>
                    <a:pt x="0" y="162329"/>
                    <a:pt x="0" y="362573"/>
                  </a:cubicBezTo>
                  <a:cubicBezTo>
                    <a:pt x="0" y="562816"/>
                    <a:pt x="155991" y="725145"/>
                    <a:pt x="348415" y="725145"/>
                  </a:cubicBezTo>
                  <a:cubicBezTo>
                    <a:pt x="540840" y="725145"/>
                    <a:pt x="696831" y="562816"/>
                    <a:pt x="696831" y="362573"/>
                  </a:cubicBezTo>
                  <a:cubicBezTo>
                    <a:pt x="696831" y="162329"/>
                    <a:pt x="540840" y="0"/>
                    <a:pt x="348415" y="0"/>
                  </a:cubicBezTo>
                  <a:close/>
                </a:path>
              </a:pathLst>
            </a:custGeom>
            <a:blipFill>
              <a:blip r:embed="rId9"/>
              <a:stretch>
                <a:fillRect l="-4860" r="-21502" b="-1208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5800200" y="6278920"/>
            <a:ext cx="2660141" cy="266014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3722470" y="7863951"/>
            <a:ext cx="2225238" cy="222523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66560" r="-106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536658" y="7376405"/>
            <a:ext cx="2628781" cy="2225238"/>
            <a:chOff x="0" y="0"/>
            <a:chExt cx="812800" cy="6880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88027"/>
            </a:xfrm>
            <a:custGeom>
              <a:avLst/>
              <a:gdLst/>
              <a:ahLst/>
              <a:cxnLst/>
              <a:rect l="l" t="t" r="r" b="b"/>
              <a:pathLst>
                <a:path w="812800" h="688027">
                  <a:moveTo>
                    <a:pt x="406400" y="0"/>
                  </a:moveTo>
                  <a:cubicBezTo>
                    <a:pt x="181951" y="0"/>
                    <a:pt x="0" y="154020"/>
                    <a:pt x="0" y="344014"/>
                  </a:cubicBezTo>
                  <a:cubicBezTo>
                    <a:pt x="0" y="534007"/>
                    <a:pt x="181951" y="688027"/>
                    <a:pt x="406400" y="688027"/>
                  </a:cubicBezTo>
                  <a:cubicBezTo>
                    <a:pt x="630849" y="688027"/>
                    <a:pt x="812800" y="534007"/>
                    <a:pt x="812800" y="344014"/>
                  </a:cubicBezTo>
                  <a:cubicBezTo>
                    <a:pt x="812800" y="15402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t="-40845" b="-122897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9144000" y="7863951"/>
            <a:ext cx="2581728" cy="258172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38888" r="-38888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4623792" y="633095"/>
            <a:ext cx="4520208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Marketing Strategies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1777" y="2032940"/>
            <a:ext cx="13379740" cy="118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Amul's marketing strategy has been one of the most successful and enduring in the Indian market.The brand has managed to stay relevant and beloved by millions through a mix of innovative advertising,strong brand positioning and deep consumer engagement. Here's an analysis of Amul's marketing strategy: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71071" y="3781348"/>
            <a:ext cx="6588225" cy="574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1. Brand Positioning: "The Taste Of India"</a:t>
            </a:r>
          </a:p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2. Product Diversification </a:t>
            </a:r>
          </a:p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3. Iconic Amul girl as mascot</a:t>
            </a:r>
          </a:p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4. Advertising &amp; Branding</a:t>
            </a:r>
          </a:p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5. Digital &amp; Social media strategy</a:t>
            </a:r>
          </a:p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6. Distribution strategy </a:t>
            </a:r>
          </a:p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7. Affordable Pricing strategy </a:t>
            </a:r>
          </a:p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8. Consumer engagement &amp; feedback</a:t>
            </a:r>
          </a:p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9. Global expansion</a:t>
            </a:r>
          </a:p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10. 25% of Amul's advertising strategy </a:t>
            </a:r>
          </a:p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11. Moment marketing strategy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86109">
            <a:off x="16036082" y="7200900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74331" y="-331153"/>
            <a:ext cx="3606061" cy="4114800"/>
          </a:xfrm>
          <a:custGeom>
            <a:avLst/>
            <a:gdLst/>
            <a:ahLst/>
            <a:cxnLst/>
            <a:rect l="l" t="t" r="r" b="b"/>
            <a:pathLst>
              <a:path w="3606061" h="4114800">
                <a:moveTo>
                  <a:pt x="0" y="0"/>
                </a:moveTo>
                <a:lnTo>
                  <a:pt x="3606062" y="0"/>
                </a:lnTo>
                <a:lnTo>
                  <a:pt x="3606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32913" y="5113339"/>
            <a:ext cx="3434268" cy="4781429"/>
          </a:xfrm>
          <a:custGeom>
            <a:avLst/>
            <a:gdLst/>
            <a:ahLst/>
            <a:cxnLst/>
            <a:rect l="l" t="t" r="r" b="b"/>
            <a:pathLst>
              <a:path w="3434268" h="4781429">
                <a:moveTo>
                  <a:pt x="0" y="0"/>
                </a:moveTo>
                <a:lnTo>
                  <a:pt x="3434267" y="0"/>
                </a:lnTo>
                <a:lnTo>
                  <a:pt x="3434267" y="4781429"/>
                </a:lnTo>
                <a:lnTo>
                  <a:pt x="0" y="4781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486" b="-4086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80541" y="331153"/>
            <a:ext cx="3378759" cy="4316362"/>
          </a:xfrm>
          <a:custGeom>
            <a:avLst/>
            <a:gdLst/>
            <a:ahLst/>
            <a:cxnLst/>
            <a:rect l="l" t="t" r="r" b="b"/>
            <a:pathLst>
              <a:path w="3378759" h="4316362">
                <a:moveTo>
                  <a:pt x="0" y="0"/>
                </a:moveTo>
                <a:lnTo>
                  <a:pt x="3378759" y="0"/>
                </a:lnTo>
                <a:lnTo>
                  <a:pt x="3378759" y="4316362"/>
                </a:lnTo>
                <a:lnTo>
                  <a:pt x="0" y="431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7119" r="-2000" b="-211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02906" y="331153"/>
            <a:ext cx="3273145" cy="4316362"/>
          </a:xfrm>
          <a:custGeom>
            <a:avLst/>
            <a:gdLst/>
            <a:ahLst/>
            <a:cxnLst/>
            <a:rect l="l" t="t" r="r" b="b"/>
            <a:pathLst>
              <a:path w="3273145" h="4316362">
                <a:moveTo>
                  <a:pt x="0" y="0"/>
                </a:moveTo>
                <a:lnTo>
                  <a:pt x="3273145" y="0"/>
                </a:lnTo>
                <a:lnTo>
                  <a:pt x="3273145" y="4316362"/>
                </a:lnTo>
                <a:lnTo>
                  <a:pt x="0" y="43163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9769" r="-822" b="-609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71868" y="207328"/>
            <a:ext cx="4079230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Post Creation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7401" y="1959848"/>
            <a:ext cx="5964734" cy="358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393" u="sng">
                <a:solidFill>
                  <a:srgbClr val="22423D"/>
                </a:solidFill>
                <a:latin typeface="Anton Italics"/>
                <a:ea typeface="Anton Italics"/>
                <a:cs typeface="Anton Italics"/>
                <a:sym typeface="Anton Italics"/>
              </a:rPr>
              <a:t>OBJECTIVE</a:t>
            </a:r>
            <a:r>
              <a:rPr lang="en-US" sz="3393" u="sng">
                <a:solidFill>
                  <a:srgbClr val="22423D"/>
                </a:solidFill>
                <a:latin typeface="Anton"/>
                <a:ea typeface="Anton"/>
                <a:cs typeface="Anton"/>
                <a:sym typeface="Anton"/>
              </a:rPr>
              <a:t>:</a:t>
            </a:r>
          </a:p>
          <a:p>
            <a:pPr algn="l">
              <a:lnSpc>
                <a:spcPts val="4751"/>
              </a:lnSpc>
            </a:pPr>
            <a:r>
              <a:rPr lang="en-US" sz="3393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 Brand reinforcement </a:t>
            </a:r>
          </a:p>
          <a:p>
            <a:pPr algn="l">
              <a:lnSpc>
                <a:spcPts val="4751"/>
              </a:lnSpc>
            </a:pPr>
            <a:r>
              <a:rPr lang="en-US" sz="3393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 Engagement &amp; interaction </a:t>
            </a:r>
          </a:p>
          <a:p>
            <a:pPr algn="l">
              <a:lnSpc>
                <a:spcPts val="4751"/>
              </a:lnSpc>
            </a:pPr>
            <a:r>
              <a:rPr lang="en-US" sz="3393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 Topical Marketing </a:t>
            </a:r>
          </a:p>
          <a:p>
            <a:pPr algn="l">
              <a:lnSpc>
                <a:spcPts val="4751"/>
              </a:lnSpc>
            </a:pPr>
            <a:r>
              <a:rPr lang="en-US" sz="3393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 Promotion of products</a:t>
            </a:r>
          </a:p>
          <a:p>
            <a:pPr algn="l">
              <a:lnSpc>
                <a:spcPts val="4751"/>
              </a:lnSpc>
            </a:pPr>
            <a:r>
              <a:rPr lang="en-US" sz="3393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 Building emotional connection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9767" y="5778896"/>
            <a:ext cx="5583138" cy="411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5"/>
              </a:lnSpc>
            </a:pPr>
            <a:r>
              <a:rPr lang="en-US" sz="3332" u="sng">
                <a:solidFill>
                  <a:srgbClr val="22423D"/>
                </a:solidFill>
                <a:latin typeface="Anton Italics"/>
                <a:ea typeface="Anton Italics"/>
                <a:cs typeface="Anton Italics"/>
                <a:sym typeface="Anton Italics"/>
              </a:rPr>
              <a:t>SIGNIFICANCE:</a:t>
            </a:r>
          </a:p>
          <a:p>
            <a:pPr algn="l">
              <a:lnSpc>
                <a:spcPts val="4665"/>
              </a:lnSpc>
            </a:pPr>
            <a:r>
              <a:rPr lang="en-US" sz="3332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 Wider reach &amp; visibility </a:t>
            </a:r>
          </a:p>
          <a:p>
            <a:pPr algn="l">
              <a:lnSpc>
                <a:spcPts val="4665"/>
              </a:lnSpc>
            </a:pPr>
            <a:r>
              <a:rPr lang="en-US" sz="3332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 Real time engagement </a:t>
            </a:r>
          </a:p>
          <a:p>
            <a:pPr algn="l">
              <a:lnSpc>
                <a:spcPts val="4665"/>
              </a:lnSpc>
            </a:pPr>
            <a:r>
              <a:rPr lang="en-US" sz="3332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 Viral potential </a:t>
            </a:r>
          </a:p>
          <a:p>
            <a:pPr algn="l">
              <a:lnSpc>
                <a:spcPts val="4665"/>
              </a:lnSpc>
            </a:pPr>
            <a:r>
              <a:rPr lang="en-US" sz="3332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 Cost effective marketing </a:t>
            </a:r>
          </a:p>
          <a:p>
            <a:pPr algn="l">
              <a:lnSpc>
                <a:spcPts val="4665"/>
              </a:lnSpc>
            </a:pPr>
            <a:r>
              <a:rPr lang="en-US" sz="3332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 Audience insights &amp; feedback</a:t>
            </a:r>
          </a:p>
          <a:p>
            <a:pPr algn="l">
              <a:lnSpc>
                <a:spcPts val="4665"/>
              </a:lnSpc>
            </a:pPr>
            <a:endParaRPr lang="en-US" sz="3332">
              <a:solidFill>
                <a:srgbClr val="22423D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5883" y="-602155"/>
            <a:ext cx="3606061" cy="4114800"/>
          </a:xfrm>
          <a:custGeom>
            <a:avLst/>
            <a:gdLst/>
            <a:ahLst/>
            <a:cxnLst/>
            <a:rect l="l" t="t" r="r" b="b"/>
            <a:pathLst>
              <a:path w="3606061" h="4114800">
                <a:moveTo>
                  <a:pt x="0" y="0"/>
                </a:moveTo>
                <a:lnTo>
                  <a:pt x="3606061" y="0"/>
                </a:lnTo>
                <a:lnTo>
                  <a:pt x="36060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520944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43687" y="2605657"/>
            <a:ext cx="5715613" cy="3566543"/>
          </a:xfrm>
          <a:custGeom>
            <a:avLst/>
            <a:gdLst/>
            <a:ahLst/>
            <a:cxnLst/>
            <a:rect l="l" t="t" r="r" b="b"/>
            <a:pathLst>
              <a:path w="5715613" h="3566543">
                <a:moveTo>
                  <a:pt x="0" y="0"/>
                </a:moveTo>
                <a:lnTo>
                  <a:pt x="5715613" y="0"/>
                </a:lnTo>
                <a:lnTo>
                  <a:pt x="5715613" y="3566543"/>
                </a:lnTo>
                <a:lnTo>
                  <a:pt x="0" y="3566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3436445"/>
            <a:ext cx="12037231" cy="14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0"/>
              </a:lnSpc>
            </a:pPr>
            <a:r>
              <a:rPr lang="en-US" sz="4185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www.instagram.com/reel/C-9-HyFSOfz/?igsh=MWQ5eHA3OG5iMzYzNA=="/>
              </a:rPr>
              <a:t>https://www.instagram.com/reel/C-9-HyFSOfz/?igsh=MWQ5eHA3OG5iMzYzNA==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7148" y="1728854"/>
            <a:ext cx="801290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Here's a link for Amul ad: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13953" y="3328601"/>
            <a:ext cx="4022156" cy="2198464"/>
          </a:xfrm>
          <a:custGeom>
            <a:avLst/>
            <a:gdLst/>
            <a:ahLst/>
            <a:cxnLst/>
            <a:rect l="l" t="t" r="r" b="b"/>
            <a:pathLst>
              <a:path w="4022156" h="2198464">
                <a:moveTo>
                  <a:pt x="0" y="0"/>
                </a:moveTo>
                <a:lnTo>
                  <a:pt x="4022155" y="0"/>
                </a:lnTo>
                <a:lnTo>
                  <a:pt x="4022155" y="2198464"/>
                </a:lnTo>
                <a:lnTo>
                  <a:pt x="0" y="2198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430" t="-7204" r="-9082" b="-1578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13953" y="6532150"/>
            <a:ext cx="4022156" cy="2290655"/>
          </a:xfrm>
          <a:custGeom>
            <a:avLst/>
            <a:gdLst/>
            <a:ahLst/>
            <a:cxnLst/>
            <a:rect l="l" t="t" r="r" b="b"/>
            <a:pathLst>
              <a:path w="4022156" h="2290655">
                <a:moveTo>
                  <a:pt x="0" y="0"/>
                </a:moveTo>
                <a:lnTo>
                  <a:pt x="4022155" y="0"/>
                </a:lnTo>
                <a:lnTo>
                  <a:pt x="4022155" y="2290655"/>
                </a:lnTo>
                <a:lnTo>
                  <a:pt x="0" y="22906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74" t="-9808" r="-530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31964" y="3261926"/>
            <a:ext cx="4241760" cy="2190591"/>
          </a:xfrm>
          <a:custGeom>
            <a:avLst/>
            <a:gdLst/>
            <a:ahLst/>
            <a:cxnLst/>
            <a:rect l="l" t="t" r="r" b="b"/>
            <a:pathLst>
              <a:path w="4241760" h="2190591">
                <a:moveTo>
                  <a:pt x="0" y="0"/>
                </a:moveTo>
                <a:lnTo>
                  <a:pt x="4241761" y="0"/>
                </a:lnTo>
                <a:lnTo>
                  <a:pt x="4241761" y="2190591"/>
                </a:lnTo>
                <a:lnTo>
                  <a:pt x="0" y="21905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343" t="-13939" r="-10255" b="-1523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76315" y="6532150"/>
            <a:ext cx="4241760" cy="2290655"/>
          </a:xfrm>
          <a:custGeom>
            <a:avLst/>
            <a:gdLst/>
            <a:ahLst/>
            <a:cxnLst/>
            <a:rect l="l" t="t" r="r" b="b"/>
            <a:pathLst>
              <a:path w="4241760" h="2290655">
                <a:moveTo>
                  <a:pt x="0" y="0"/>
                </a:moveTo>
                <a:lnTo>
                  <a:pt x="4241760" y="0"/>
                </a:lnTo>
                <a:lnTo>
                  <a:pt x="4241760" y="2290655"/>
                </a:lnTo>
                <a:lnTo>
                  <a:pt x="0" y="22906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813" t="-15734" r="-9224" b="-721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68762" y="225356"/>
            <a:ext cx="6540798" cy="76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4AAD"/>
                </a:solidFill>
                <a:latin typeface="Apricots"/>
                <a:ea typeface="Apricots"/>
                <a:cs typeface="Apricots"/>
                <a:sym typeface="Apricots"/>
              </a:rPr>
              <a:t>Social Media Ad Campaigns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735386"/>
            <a:ext cx="18288000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Amul,the Indian dairy cooperative,is known for its creative and engaging social media ad campaigns. Amul's  campaign #AmulTopical is an example of their digital marketing, where they create interactive content that's tailored to current events and trends.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5202" y="3773736"/>
            <a:ext cx="4047083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u="sng">
                <a:solidFill>
                  <a:srgbClr val="FF3131"/>
                </a:solidFill>
                <a:latin typeface="Alatsi"/>
                <a:ea typeface="Alatsi"/>
                <a:cs typeface="Alatsi"/>
                <a:sym typeface="Alatsi"/>
              </a:rPr>
              <a:t>•Topical Campaigns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469687"/>
            <a:ext cx="3499778" cy="4612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9"/>
              </a:lnSpc>
            </a:pPr>
            <a:r>
              <a:rPr lang="en-US" sz="240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Amul is famous for its topical advertising, where it quickly responds to current events, trends, or pop culture moments. These ads often feature the Amul girl, a cartoon character who delivers witty, pun-filled commentary on the latest news.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99838" y="5488965"/>
            <a:ext cx="362722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girl celebrates Virat Kohli's 50th ODI century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17270" y="9013305"/>
            <a:ext cx="461552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Khaas garba after UNESCO adds the folk dance to the representative list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56605" y="5414417"/>
            <a:ext cx="508118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Topical captures the Anna seva by Anant Ambani and Radhika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74949" y="9013305"/>
            <a:ext cx="4198776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girl celebrates India's joyous kite flying festival!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697895" y="3187672"/>
            <a:ext cx="5204237" cy="4178436"/>
            <a:chOff x="0" y="0"/>
            <a:chExt cx="7467600" cy="59956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6"/>
              <a:stretch>
                <a:fillRect l="-156" r="-15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5543804" y="197803"/>
            <a:ext cx="687025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4AAD"/>
                </a:solidFill>
                <a:latin typeface="Apricots"/>
                <a:ea typeface="Apricots"/>
                <a:cs typeface="Apricots"/>
                <a:sym typeface="Apricots"/>
              </a:rPr>
              <a:t>Email Ad Campaigns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1659572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Email ad campaigns are significant for Amul in several ways, particularly in enhancing their marketing strategy and deepening customer engagement. Here’s why they matter: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6693" y="3054322"/>
            <a:ext cx="7806532" cy="664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•Direct Communication with customers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•Cost-effective Marketing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•High engagement and conversion rates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•Personalized marketing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•Promotiom of new products &amp; offers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•Driving traffic to digital platforms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•Brand recall and awareness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•Measurable results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•Supporting multi-channel marketing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•Educating consumers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•Crisis communication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93156" y="-403679"/>
            <a:ext cx="11009614" cy="10362799"/>
          </a:xfrm>
          <a:custGeom>
            <a:avLst/>
            <a:gdLst/>
            <a:ahLst/>
            <a:cxnLst/>
            <a:rect l="l" t="t" r="r" b="b"/>
            <a:pathLst>
              <a:path w="11009614" h="10362799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85231" y="4483227"/>
            <a:ext cx="10317538" cy="223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144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Thank</a:t>
            </a:r>
          </a:p>
          <a:p>
            <a:pPr algn="ctr">
              <a:lnSpc>
                <a:spcPts val="7632"/>
              </a:lnSpc>
            </a:pPr>
            <a:r>
              <a:rPr lang="en-US" sz="144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9324" y="-2500429"/>
            <a:ext cx="5452110" cy="8229600"/>
          </a:xfrm>
          <a:custGeom>
            <a:avLst/>
            <a:gdLst/>
            <a:ahLst/>
            <a:cxnLst/>
            <a:rect l="l" t="t" r="r" b="b"/>
            <a:pathLst>
              <a:path w="5452110" h="822960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32046"/>
            <a:ext cx="8459061" cy="5278454"/>
          </a:xfrm>
          <a:custGeom>
            <a:avLst/>
            <a:gdLst/>
            <a:ahLst/>
            <a:cxnLst/>
            <a:rect l="l" t="t" r="r" b="b"/>
            <a:pathLst>
              <a:path w="8459061" h="5278454">
                <a:moveTo>
                  <a:pt x="0" y="0"/>
                </a:moveTo>
                <a:lnTo>
                  <a:pt x="8459061" y="0"/>
                </a:lnTo>
                <a:lnTo>
                  <a:pt x="8459061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59061" y="638885"/>
            <a:ext cx="9828939" cy="1042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4"/>
              </a:lnSpc>
            </a:pPr>
            <a:r>
              <a:rPr lang="en-US" sz="3402" dirty="0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Amul is an acronym(Anand Milk Union Limited)of the Indian Multinational cooperative society named Gujarat Milk Marketing Federation based in </a:t>
            </a:r>
            <a:r>
              <a:rPr lang="en-US" sz="3402" dirty="0" err="1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Anand,Gujarat</a:t>
            </a:r>
            <a:r>
              <a:rPr lang="en-US" sz="3402" dirty="0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.</a:t>
            </a:r>
          </a:p>
          <a:p>
            <a:pPr algn="ctr">
              <a:lnSpc>
                <a:spcPts val="4764"/>
              </a:lnSpc>
            </a:pPr>
            <a:r>
              <a:rPr lang="en-US" sz="3402" dirty="0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It is under the ownership of Gujarat Cooperative Milk Marketing Federation Limited.</a:t>
            </a:r>
          </a:p>
          <a:p>
            <a:pPr algn="ctr">
              <a:lnSpc>
                <a:spcPts val="4764"/>
              </a:lnSpc>
            </a:pPr>
            <a:r>
              <a:rPr lang="en-US" sz="3402" dirty="0" err="1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Tribhuvandas</a:t>
            </a:r>
            <a:r>
              <a:rPr lang="en-US" sz="3402" dirty="0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 </a:t>
            </a:r>
            <a:r>
              <a:rPr lang="en-US" sz="3402" dirty="0" err="1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Kishibhai</a:t>
            </a:r>
            <a:r>
              <a:rPr lang="en-US" sz="3402" dirty="0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 Patel founded the </a:t>
            </a:r>
            <a:r>
              <a:rPr lang="en-US" sz="3402" dirty="0" err="1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organisation</a:t>
            </a:r>
            <a:r>
              <a:rPr lang="en-US" sz="3402" dirty="0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 in 1946 and served as its chairman until his retirement in the 1970s.</a:t>
            </a:r>
          </a:p>
          <a:p>
            <a:pPr algn="ctr">
              <a:lnSpc>
                <a:spcPts val="4764"/>
              </a:lnSpc>
            </a:pPr>
            <a:r>
              <a:rPr lang="en-US" sz="3402" dirty="0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Amul spurred India's white </a:t>
            </a:r>
            <a:r>
              <a:rPr lang="en-US" sz="3402" dirty="0" err="1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revolution,which</a:t>
            </a:r>
            <a:r>
              <a:rPr lang="en-US" sz="3402" dirty="0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 made the country the world's largest producer of milk and milk </a:t>
            </a:r>
            <a:r>
              <a:rPr lang="en-US" sz="3402" dirty="0" err="1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products,and</a:t>
            </a:r>
            <a:r>
              <a:rPr lang="en-US" sz="3402" dirty="0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 has since ventured into overseas markets.</a:t>
            </a:r>
          </a:p>
          <a:p>
            <a:pPr algn="ctr">
              <a:lnSpc>
                <a:spcPts val="4764"/>
              </a:lnSpc>
            </a:pPr>
            <a:endParaRPr lang="en-US" sz="3402" dirty="0">
              <a:solidFill>
                <a:srgbClr val="000000"/>
              </a:solidFill>
              <a:latin typeface="Luciole"/>
              <a:ea typeface="Luciole"/>
              <a:cs typeface="Luciole"/>
              <a:sym typeface="Luciole"/>
            </a:endParaRPr>
          </a:p>
          <a:p>
            <a:pPr algn="ctr">
              <a:lnSpc>
                <a:spcPts val="4764"/>
              </a:lnSpc>
            </a:pPr>
            <a:endParaRPr lang="en-US" sz="3402" dirty="0">
              <a:solidFill>
                <a:srgbClr val="000000"/>
              </a:solidFill>
              <a:latin typeface="Luciole"/>
              <a:ea typeface="Luciole"/>
              <a:cs typeface="Luciole"/>
              <a:sym typeface="Luciole"/>
            </a:endParaRPr>
          </a:p>
          <a:p>
            <a:pPr algn="ctr">
              <a:lnSpc>
                <a:spcPts val="4764"/>
              </a:lnSpc>
            </a:pPr>
            <a:endParaRPr lang="en-US" sz="3402" dirty="0">
              <a:solidFill>
                <a:srgbClr val="000000"/>
              </a:solidFill>
              <a:latin typeface="Luciole"/>
              <a:ea typeface="Luciole"/>
              <a:cs typeface="Luciole"/>
              <a:sym typeface="Lucio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46916" y="2048056"/>
            <a:ext cx="11941084" cy="6215427"/>
          </a:xfrm>
          <a:custGeom>
            <a:avLst/>
            <a:gdLst/>
            <a:ahLst/>
            <a:cxnLst/>
            <a:rect l="l" t="t" r="r" b="b"/>
            <a:pathLst>
              <a:path w="11941084" h="6215427">
                <a:moveTo>
                  <a:pt x="0" y="0"/>
                </a:moveTo>
                <a:lnTo>
                  <a:pt x="11941084" y="0"/>
                </a:lnTo>
                <a:lnTo>
                  <a:pt x="11941084" y="6215428"/>
                </a:lnTo>
                <a:lnTo>
                  <a:pt x="0" y="621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2" r="-309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082396" y="512889"/>
            <a:ext cx="13827753" cy="144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2"/>
              </a:lnSpc>
            </a:pPr>
            <a:r>
              <a:rPr lang="en-US" sz="12200">
                <a:solidFill>
                  <a:srgbClr val="004AAD"/>
                </a:solidFill>
                <a:latin typeface="Alatsi"/>
                <a:ea typeface="Alatsi"/>
                <a:cs typeface="Alatsi"/>
                <a:sym typeface="Alatsi"/>
              </a:rPr>
              <a:t>Brand Identity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3751" y="3500511"/>
            <a:ext cx="5950050" cy="475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71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 Brand name &amp; logo</a:t>
            </a:r>
          </a:p>
          <a:p>
            <a:pPr algn="l">
              <a:lnSpc>
                <a:spcPts val="3800"/>
              </a:lnSpc>
            </a:pPr>
            <a:r>
              <a:rPr lang="en-US" sz="271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-Tagline: The taste of India</a:t>
            </a:r>
          </a:p>
          <a:p>
            <a:pPr algn="l">
              <a:lnSpc>
                <a:spcPts val="3800"/>
              </a:lnSpc>
            </a:pPr>
            <a:r>
              <a:rPr lang="en-US" sz="271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-Amul Girl</a:t>
            </a:r>
          </a:p>
          <a:p>
            <a:pPr algn="l">
              <a:lnSpc>
                <a:spcPts val="3800"/>
              </a:lnSpc>
            </a:pPr>
            <a:r>
              <a:rPr lang="en-US" sz="271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-Product range</a:t>
            </a:r>
          </a:p>
          <a:p>
            <a:pPr algn="l">
              <a:lnSpc>
                <a:spcPts val="3800"/>
              </a:lnSpc>
            </a:pPr>
            <a:r>
              <a:rPr lang="en-US" sz="271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-Quality and trust</a:t>
            </a:r>
          </a:p>
          <a:p>
            <a:pPr algn="l">
              <a:lnSpc>
                <a:spcPts val="3800"/>
              </a:lnSpc>
            </a:pPr>
            <a:r>
              <a:rPr lang="en-US" sz="271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-Advertising and communication</a:t>
            </a:r>
          </a:p>
          <a:p>
            <a:pPr algn="l">
              <a:lnSpc>
                <a:spcPts val="3800"/>
              </a:lnSpc>
            </a:pPr>
            <a:r>
              <a:rPr lang="en-US" sz="271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-Heritage and legacy</a:t>
            </a:r>
          </a:p>
          <a:p>
            <a:pPr algn="l">
              <a:lnSpc>
                <a:spcPts val="3800"/>
              </a:lnSpc>
            </a:pPr>
            <a:r>
              <a:rPr lang="en-US" sz="271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-Strong distribution network</a:t>
            </a:r>
          </a:p>
          <a:p>
            <a:pPr algn="l">
              <a:lnSpc>
                <a:spcPts val="3800"/>
              </a:lnSpc>
            </a:pPr>
            <a:r>
              <a:rPr lang="en-US" sz="271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 Reliability and purity</a:t>
            </a:r>
          </a:p>
          <a:p>
            <a:pPr algn="l">
              <a:lnSpc>
                <a:spcPts val="3800"/>
              </a:lnSpc>
            </a:pPr>
            <a:r>
              <a:rPr lang="en-US" sz="271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-Sustainability and social responsibility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779" y="2432341"/>
            <a:ext cx="1260757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The brand Identity of Amul is characterized by several key elements: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9218" y="8736989"/>
            <a:ext cx="1742956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Amul's brand Identity is a blend of tradition, innovation,trust and social responsibility.It represents not just a product but a movement that has brought about a significant social change in India.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996296"/>
            <a:ext cx="3446550" cy="7457472"/>
          </a:xfrm>
          <a:custGeom>
            <a:avLst/>
            <a:gdLst/>
            <a:ahLst/>
            <a:cxnLst/>
            <a:rect l="l" t="t" r="r" b="b"/>
            <a:pathLst>
              <a:path w="3446550" h="7457472">
                <a:moveTo>
                  <a:pt x="0" y="0"/>
                </a:moveTo>
                <a:lnTo>
                  <a:pt x="3446550" y="0"/>
                </a:lnTo>
                <a:lnTo>
                  <a:pt x="3446550" y="7457471"/>
                </a:lnTo>
                <a:lnTo>
                  <a:pt x="0" y="7457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97196">
            <a:off x="15270650" y="2571197"/>
            <a:ext cx="2708214" cy="1844161"/>
          </a:xfrm>
          <a:custGeom>
            <a:avLst/>
            <a:gdLst/>
            <a:ahLst/>
            <a:cxnLst/>
            <a:rect l="l" t="t" r="r" b="b"/>
            <a:pathLst>
              <a:path w="2708214" h="1844161">
                <a:moveTo>
                  <a:pt x="0" y="0"/>
                </a:moveTo>
                <a:lnTo>
                  <a:pt x="2708213" y="0"/>
                </a:lnTo>
                <a:lnTo>
                  <a:pt x="2708213" y="1844161"/>
                </a:lnTo>
                <a:lnTo>
                  <a:pt x="0" y="18441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6474" b="-20378"/>
            </a:stretch>
          </a:blipFill>
        </p:spPr>
      </p:sp>
      <p:sp>
        <p:nvSpPr>
          <p:cNvPr id="6" name="Freeform 6"/>
          <p:cNvSpPr/>
          <p:nvPr/>
        </p:nvSpPr>
        <p:spPr>
          <a:xfrm rot="-1272883">
            <a:off x="10830763" y="7975057"/>
            <a:ext cx="3811966" cy="2174812"/>
          </a:xfrm>
          <a:custGeom>
            <a:avLst/>
            <a:gdLst/>
            <a:ahLst/>
            <a:cxnLst/>
            <a:rect l="l" t="t" r="r" b="b"/>
            <a:pathLst>
              <a:path w="3811966" h="2174812">
                <a:moveTo>
                  <a:pt x="0" y="0"/>
                </a:moveTo>
                <a:lnTo>
                  <a:pt x="3811967" y="0"/>
                </a:lnTo>
                <a:lnTo>
                  <a:pt x="3811967" y="2174813"/>
                </a:lnTo>
                <a:lnTo>
                  <a:pt x="0" y="2174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091" t="-11543" r="-37594" b="-11372"/>
            </a:stretch>
          </a:blipFill>
        </p:spPr>
      </p:sp>
      <p:sp>
        <p:nvSpPr>
          <p:cNvPr id="7" name="Freeform 7"/>
          <p:cNvSpPr/>
          <p:nvPr/>
        </p:nvSpPr>
        <p:spPr>
          <a:xfrm rot="-1419917">
            <a:off x="16030122" y="-346626"/>
            <a:ext cx="2626222" cy="2949832"/>
          </a:xfrm>
          <a:custGeom>
            <a:avLst/>
            <a:gdLst/>
            <a:ahLst/>
            <a:cxnLst/>
            <a:rect l="l" t="t" r="r" b="b"/>
            <a:pathLst>
              <a:path w="2626222" h="2949832">
                <a:moveTo>
                  <a:pt x="0" y="0"/>
                </a:moveTo>
                <a:lnTo>
                  <a:pt x="2626222" y="0"/>
                </a:lnTo>
                <a:lnTo>
                  <a:pt x="2626222" y="2949832"/>
                </a:lnTo>
                <a:lnTo>
                  <a:pt x="0" y="29498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322"/>
            </a:stretch>
          </a:blipFill>
        </p:spPr>
      </p:sp>
      <p:sp>
        <p:nvSpPr>
          <p:cNvPr id="8" name="Freeform 8"/>
          <p:cNvSpPr/>
          <p:nvPr/>
        </p:nvSpPr>
        <p:spPr>
          <a:xfrm rot="1313209">
            <a:off x="8439328" y="7990971"/>
            <a:ext cx="2731461" cy="2050467"/>
          </a:xfrm>
          <a:custGeom>
            <a:avLst/>
            <a:gdLst/>
            <a:ahLst/>
            <a:cxnLst/>
            <a:rect l="l" t="t" r="r" b="b"/>
            <a:pathLst>
              <a:path w="2731461" h="2050467">
                <a:moveTo>
                  <a:pt x="0" y="0"/>
                </a:moveTo>
                <a:lnTo>
                  <a:pt x="2731461" y="0"/>
                </a:lnTo>
                <a:lnTo>
                  <a:pt x="2731461" y="2050467"/>
                </a:lnTo>
                <a:lnTo>
                  <a:pt x="0" y="2050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502059">
            <a:off x="16453654" y="8242616"/>
            <a:ext cx="1611292" cy="2361784"/>
          </a:xfrm>
          <a:custGeom>
            <a:avLst/>
            <a:gdLst/>
            <a:ahLst/>
            <a:cxnLst/>
            <a:rect l="l" t="t" r="r" b="b"/>
            <a:pathLst>
              <a:path w="1611292" h="2361784">
                <a:moveTo>
                  <a:pt x="0" y="0"/>
                </a:moveTo>
                <a:lnTo>
                  <a:pt x="1611292" y="0"/>
                </a:lnTo>
                <a:lnTo>
                  <a:pt x="1611292" y="2361784"/>
                </a:lnTo>
                <a:lnTo>
                  <a:pt x="0" y="2361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183" t="-25252" r="-25088" b="-85353"/>
            </a:stretch>
          </a:blipFill>
        </p:spPr>
      </p:sp>
      <p:sp>
        <p:nvSpPr>
          <p:cNvPr id="10" name="Freeform 10"/>
          <p:cNvSpPr/>
          <p:nvPr/>
        </p:nvSpPr>
        <p:spPr>
          <a:xfrm rot="-1835240">
            <a:off x="14416211" y="7776909"/>
            <a:ext cx="1679390" cy="2962782"/>
          </a:xfrm>
          <a:custGeom>
            <a:avLst/>
            <a:gdLst/>
            <a:ahLst/>
            <a:cxnLst/>
            <a:rect l="l" t="t" r="r" b="b"/>
            <a:pathLst>
              <a:path w="1679390" h="2962782">
                <a:moveTo>
                  <a:pt x="0" y="0"/>
                </a:moveTo>
                <a:lnTo>
                  <a:pt x="1679389" y="0"/>
                </a:lnTo>
                <a:lnTo>
                  <a:pt x="1679389" y="2962782"/>
                </a:lnTo>
                <a:lnTo>
                  <a:pt x="0" y="29627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5641" r="-36797" b="-3411"/>
            </a:stretch>
          </a:blipFill>
        </p:spPr>
      </p:sp>
      <p:sp>
        <p:nvSpPr>
          <p:cNvPr id="11" name="Freeform 11"/>
          <p:cNvSpPr/>
          <p:nvPr/>
        </p:nvSpPr>
        <p:spPr>
          <a:xfrm rot="-1535378">
            <a:off x="17010048" y="5837983"/>
            <a:ext cx="1503530" cy="3056251"/>
          </a:xfrm>
          <a:custGeom>
            <a:avLst/>
            <a:gdLst/>
            <a:ahLst/>
            <a:cxnLst/>
            <a:rect l="l" t="t" r="r" b="b"/>
            <a:pathLst>
              <a:path w="1503530" h="3056251">
                <a:moveTo>
                  <a:pt x="0" y="0"/>
                </a:moveTo>
                <a:lnTo>
                  <a:pt x="1503530" y="0"/>
                </a:lnTo>
                <a:lnTo>
                  <a:pt x="1503530" y="3056250"/>
                </a:lnTo>
                <a:lnTo>
                  <a:pt x="0" y="30562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3577" r="-59031" b="-9512"/>
            </a:stretch>
          </a:blipFill>
        </p:spPr>
      </p:sp>
      <p:sp>
        <p:nvSpPr>
          <p:cNvPr id="12" name="Freeform 12"/>
          <p:cNvSpPr/>
          <p:nvPr/>
        </p:nvSpPr>
        <p:spPr>
          <a:xfrm rot="-1152334">
            <a:off x="15465122" y="4322913"/>
            <a:ext cx="2913944" cy="1706467"/>
          </a:xfrm>
          <a:custGeom>
            <a:avLst/>
            <a:gdLst/>
            <a:ahLst/>
            <a:cxnLst/>
            <a:rect l="l" t="t" r="r" b="b"/>
            <a:pathLst>
              <a:path w="2913944" h="1706467">
                <a:moveTo>
                  <a:pt x="0" y="0"/>
                </a:moveTo>
                <a:lnTo>
                  <a:pt x="2913944" y="0"/>
                </a:lnTo>
                <a:lnTo>
                  <a:pt x="2913944" y="1706466"/>
                </a:lnTo>
                <a:lnTo>
                  <a:pt x="0" y="17064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76547" r="-1043" b="-208659"/>
            </a:stretch>
          </a:blipFill>
        </p:spPr>
      </p:sp>
      <p:sp>
        <p:nvSpPr>
          <p:cNvPr id="13" name="Freeform 13"/>
          <p:cNvSpPr/>
          <p:nvPr/>
        </p:nvSpPr>
        <p:spPr>
          <a:xfrm rot="1951857">
            <a:off x="15402888" y="6228853"/>
            <a:ext cx="1475255" cy="2274509"/>
          </a:xfrm>
          <a:custGeom>
            <a:avLst/>
            <a:gdLst/>
            <a:ahLst/>
            <a:cxnLst/>
            <a:rect l="l" t="t" r="r" b="b"/>
            <a:pathLst>
              <a:path w="1475255" h="2274509">
                <a:moveTo>
                  <a:pt x="0" y="0"/>
                </a:moveTo>
                <a:lnTo>
                  <a:pt x="1475255" y="0"/>
                </a:lnTo>
                <a:lnTo>
                  <a:pt x="1475255" y="2274510"/>
                </a:lnTo>
                <a:lnTo>
                  <a:pt x="0" y="227451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1408" t="-24054" r="-25417" b="-10303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51254" y="225799"/>
            <a:ext cx="7185493" cy="373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4AAD"/>
                </a:solidFill>
                <a:latin typeface="Apricots"/>
                <a:ea typeface="Apricots"/>
                <a:cs typeface="Apricots"/>
                <a:sym typeface="Apricots"/>
              </a:rPr>
              <a:t>Key products manufactured by Amul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04523" y="2559150"/>
            <a:ext cx="4616202" cy="772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5"/>
              </a:lnSpc>
            </a:pPr>
            <a:r>
              <a:rPr lang="en-US" sz="4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Butter</a:t>
            </a:r>
          </a:p>
          <a:p>
            <a:pPr algn="l">
              <a:lnSpc>
                <a:spcPts val="5605"/>
              </a:lnSpc>
            </a:pPr>
            <a:r>
              <a:rPr lang="en-US" sz="4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Ghee</a:t>
            </a:r>
          </a:p>
          <a:p>
            <a:pPr algn="l">
              <a:lnSpc>
                <a:spcPts val="5605"/>
              </a:lnSpc>
            </a:pPr>
            <a:r>
              <a:rPr lang="en-US" sz="4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Milk</a:t>
            </a:r>
          </a:p>
          <a:p>
            <a:pPr algn="l">
              <a:lnSpc>
                <a:spcPts val="5605"/>
              </a:lnSpc>
            </a:pPr>
            <a:r>
              <a:rPr lang="en-US" sz="4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Cheese</a:t>
            </a:r>
          </a:p>
          <a:p>
            <a:pPr algn="l">
              <a:lnSpc>
                <a:spcPts val="5605"/>
              </a:lnSpc>
            </a:pPr>
            <a:r>
              <a:rPr lang="en-US" sz="4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Ice cream</a:t>
            </a:r>
          </a:p>
          <a:p>
            <a:pPr algn="l">
              <a:lnSpc>
                <a:spcPts val="5605"/>
              </a:lnSpc>
            </a:pPr>
            <a:r>
              <a:rPr lang="en-US" sz="4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Paneer </a:t>
            </a:r>
          </a:p>
          <a:p>
            <a:pPr algn="l">
              <a:lnSpc>
                <a:spcPts val="5605"/>
              </a:lnSpc>
            </a:pPr>
            <a:r>
              <a:rPr lang="en-US" sz="4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 Milk Powder</a:t>
            </a:r>
          </a:p>
          <a:p>
            <a:pPr algn="l">
              <a:lnSpc>
                <a:spcPts val="5605"/>
              </a:lnSpc>
            </a:pPr>
            <a:r>
              <a:rPr lang="en-US" sz="4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Chocolates</a:t>
            </a:r>
          </a:p>
          <a:p>
            <a:pPr algn="l">
              <a:lnSpc>
                <a:spcPts val="5605"/>
              </a:lnSpc>
            </a:pPr>
            <a:r>
              <a:rPr lang="en-US" sz="4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milk beverages</a:t>
            </a:r>
          </a:p>
          <a:p>
            <a:pPr algn="l">
              <a:lnSpc>
                <a:spcPts val="5605"/>
              </a:lnSpc>
            </a:pPr>
            <a:r>
              <a:rPr lang="en-US" sz="4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 whipped cream</a:t>
            </a:r>
          </a:p>
          <a:p>
            <a:pPr algn="l">
              <a:lnSpc>
                <a:spcPts val="5605"/>
              </a:lnSpc>
            </a:pPr>
            <a:endParaRPr lang="en-US" sz="4003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2469" y="-1406956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0661" y="1836049"/>
            <a:ext cx="13874606" cy="667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Amul has many competitors, who has entered the market in last decade and are growing their market share steadily. In Ice cream category, Amul owns a major share but even though individually these competitor brands might not be a worthy adversary,combined and due to synergy, all of them together re giving very tough competition to Amul.</a:t>
            </a:r>
          </a:p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list of its top competitors:</a:t>
            </a:r>
          </a:p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•Kwalty walls</a:t>
            </a:r>
          </a:p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•Vadilal</a:t>
            </a:r>
          </a:p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•Havmore</a:t>
            </a:r>
          </a:p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•Dinshaws</a:t>
            </a:r>
          </a:p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•Baskin Robbins</a:t>
            </a:r>
          </a:p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•London Dairy</a:t>
            </a:r>
          </a:p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•Arun Ice cream</a:t>
            </a:r>
          </a:p>
        </p:txBody>
      </p:sp>
      <p:sp>
        <p:nvSpPr>
          <p:cNvPr id="5" name="Freeform 5"/>
          <p:cNvSpPr/>
          <p:nvPr/>
        </p:nvSpPr>
        <p:spPr>
          <a:xfrm>
            <a:off x="15965467" y="-174448"/>
            <a:ext cx="2322533" cy="2406297"/>
          </a:xfrm>
          <a:custGeom>
            <a:avLst/>
            <a:gdLst/>
            <a:ahLst/>
            <a:cxnLst/>
            <a:rect l="l" t="t" r="r" b="b"/>
            <a:pathLst>
              <a:path w="2322533" h="2406297">
                <a:moveTo>
                  <a:pt x="0" y="0"/>
                </a:moveTo>
                <a:lnTo>
                  <a:pt x="2322533" y="0"/>
                </a:lnTo>
                <a:lnTo>
                  <a:pt x="2322533" y="2406296"/>
                </a:lnTo>
                <a:lnTo>
                  <a:pt x="0" y="2406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68047">
            <a:off x="15892776" y="3299992"/>
            <a:ext cx="2364527" cy="2492250"/>
          </a:xfrm>
          <a:custGeom>
            <a:avLst/>
            <a:gdLst/>
            <a:ahLst/>
            <a:cxnLst/>
            <a:rect l="l" t="t" r="r" b="b"/>
            <a:pathLst>
              <a:path w="2364527" h="2492250">
                <a:moveTo>
                  <a:pt x="0" y="0"/>
                </a:moveTo>
                <a:lnTo>
                  <a:pt x="2364527" y="0"/>
                </a:lnTo>
                <a:lnTo>
                  <a:pt x="2364527" y="2492250"/>
                </a:lnTo>
                <a:lnTo>
                  <a:pt x="0" y="2492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422" t="-15381" r="-25012" b="-5161"/>
            </a:stretch>
          </a:blipFill>
        </p:spPr>
      </p:sp>
      <p:sp>
        <p:nvSpPr>
          <p:cNvPr id="7" name="Freeform 7"/>
          <p:cNvSpPr/>
          <p:nvPr/>
        </p:nvSpPr>
        <p:spPr>
          <a:xfrm rot="-1021327">
            <a:off x="15814658" y="1980418"/>
            <a:ext cx="2611795" cy="1761505"/>
          </a:xfrm>
          <a:custGeom>
            <a:avLst/>
            <a:gdLst/>
            <a:ahLst/>
            <a:cxnLst/>
            <a:rect l="l" t="t" r="r" b="b"/>
            <a:pathLst>
              <a:path w="2611795" h="1761505">
                <a:moveTo>
                  <a:pt x="0" y="0"/>
                </a:moveTo>
                <a:lnTo>
                  <a:pt x="2611795" y="0"/>
                </a:lnTo>
                <a:lnTo>
                  <a:pt x="2611795" y="1761505"/>
                </a:lnTo>
                <a:lnTo>
                  <a:pt x="0" y="1761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5974"/>
            </a:stretch>
          </a:blipFill>
        </p:spPr>
      </p:sp>
      <p:sp>
        <p:nvSpPr>
          <p:cNvPr id="8" name="Freeform 8"/>
          <p:cNvSpPr/>
          <p:nvPr/>
        </p:nvSpPr>
        <p:spPr>
          <a:xfrm rot="-1021806">
            <a:off x="15386966" y="5590244"/>
            <a:ext cx="3376147" cy="2173342"/>
          </a:xfrm>
          <a:custGeom>
            <a:avLst/>
            <a:gdLst/>
            <a:ahLst/>
            <a:cxnLst/>
            <a:rect l="l" t="t" r="r" b="b"/>
            <a:pathLst>
              <a:path w="3376147" h="2173342">
                <a:moveTo>
                  <a:pt x="0" y="0"/>
                </a:moveTo>
                <a:lnTo>
                  <a:pt x="3376147" y="0"/>
                </a:lnTo>
                <a:lnTo>
                  <a:pt x="3376147" y="2173342"/>
                </a:lnTo>
                <a:lnTo>
                  <a:pt x="0" y="21733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774" t="-14942" r="-10774" b="-11084"/>
            </a:stretch>
          </a:blipFill>
        </p:spPr>
      </p:sp>
      <p:sp>
        <p:nvSpPr>
          <p:cNvPr id="9" name="Freeform 9"/>
          <p:cNvSpPr/>
          <p:nvPr/>
        </p:nvSpPr>
        <p:spPr>
          <a:xfrm rot="-816247">
            <a:off x="12571399" y="8229020"/>
            <a:ext cx="3587736" cy="2058561"/>
          </a:xfrm>
          <a:custGeom>
            <a:avLst/>
            <a:gdLst/>
            <a:ahLst/>
            <a:cxnLst/>
            <a:rect l="l" t="t" r="r" b="b"/>
            <a:pathLst>
              <a:path w="3587736" h="2058561">
                <a:moveTo>
                  <a:pt x="0" y="0"/>
                </a:moveTo>
                <a:lnTo>
                  <a:pt x="3587736" y="0"/>
                </a:lnTo>
                <a:lnTo>
                  <a:pt x="3587736" y="2058560"/>
                </a:lnTo>
                <a:lnTo>
                  <a:pt x="0" y="2058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2" r="-1002"/>
            </a:stretch>
          </a:blipFill>
        </p:spPr>
      </p:sp>
      <p:sp>
        <p:nvSpPr>
          <p:cNvPr id="10" name="Freeform 10"/>
          <p:cNvSpPr/>
          <p:nvPr/>
        </p:nvSpPr>
        <p:spPr>
          <a:xfrm rot="1340071">
            <a:off x="15201490" y="7773558"/>
            <a:ext cx="3062155" cy="2101097"/>
          </a:xfrm>
          <a:custGeom>
            <a:avLst/>
            <a:gdLst/>
            <a:ahLst/>
            <a:cxnLst/>
            <a:rect l="l" t="t" r="r" b="b"/>
            <a:pathLst>
              <a:path w="3062155" h="2101097">
                <a:moveTo>
                  <a:pt x="0" y="0"/>
                </a:moveTo>
                <a:lnTo>
                  <a:pt x="3062156" y="0"/>
                </a:lnTo>
                <a:lnTo>
                  <a:pt x="3062156" y="2101097"/>
                </a:lnTo>
                <a:lnTo>
                  <a:pt x="0" y="2101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673" t="-16714" r="-470" b="-1034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52887" y="-88635"/>
            <a:ext cx="13064240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0"/>
              </a:lnSpc>
            </a:pPr>
            <a:r>
              <a:rPr lang="en-US" sz="10500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Competitor Analysis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4996" y="8496676"/>
            <a:ext cx="11125936" cy="162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•Amul has a 4.5 times larger market share than its closest competitor.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6576" y="0"/>
            <a:ext cx="3097402" cy="4678266"/>
          </a:xfrm>
          <a:custGeom>
            <a:avLst/>
            <a:gdLst/>
            <a:ahLst/>
            <a:cxnLst/>
            <a:rect l="l" t="t" r="r" b="b"/>
            <a:pathLst>
              <a:path w="3097402" h="4678266">
                <a:moveTo>
                  <a:pt x="0" y="0"/>
                </a:moveTo>
                <a:lnTo>
                  <a:pt x="3097402" y="0"/>
                </a:lnTo>
                <a:lnTo>
                  <a:pt x="3097402" y="4678266"/>
                </a:lnTo>
                <a:lnTo>
                  <a:pt x="0" y="467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89224" y="6172200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039039"/>
            <a:ext cx="3026941" cy="1888811"/>
          </a:xfrm>
          <a:custGeom>
            <a:avLst/>
            <a:gdLst/>
            <a:ahLst/>
            <a:cxnLst/>
            <a:rect l="l" t="t" r="r" b="b"/>
            <a:pathLst>
              <a:path w="3026941" h="1888811">
                <a:moveTo>
                  <a:pt x="0" y="0"/>
                </a:moveTo>
                <a:lnTo>
                  <a:pt x="3026941" y="0"/>
                </a:lnTo>
                <a:lnTo>
                  <a:pt x="3026941" y="1888811"/>
                </a:lnTo>
                <a:lnTo>
                  <a:pt x="0" y="1888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1842" y="4666608"/>
            <a:ext cx="2178984" cy="2257570"/>
          </a:xfrm>
          <a:custGeom>
            <a:avLst/>
            <a:gdLst/>
            <a:ahLst/>
            <a:cxnLst/>
            <a:rect l="l" t="t" r="r" b="b"/>
            <a:pathLst>
              <a:path w="2178984" h="2257570">
                <a:moveTo>
                  <a:pt x="0" y="0"/>
                </a:moveTo>
                <a:lnTo>
                  <a:pt x="2178984" y="0"/>
                </a:lnTo>
                <a:lnTo>
                  <a:pt x="2178984" y="2257570"/>
                </a:lnTo>
                <a:lnTo>
                  <a:pt x="0" y="2257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1989" y="7662935"/>
            <a:ext cx="2602962" cy="2035980"/>
          </a:xfrm>
          <a:custGeom>
            <a:avLst/>
            <a:gdLst/>
            <a:ahLst/>
            <a:cxnLst/>
            <a:rect l="l" t="t" r="r" b="b"/>
            <a:pathLst>
              <a:path w="2602962" h="2035980">
                <a:moveTo>
                  <a:pt x="0" y="0"/>
                </a:moveTo>
                <a:lnTo>
                  <a:pt x="2602963" y="0"/>
                </a:lnTo>
                <a:lnTo>
                  <a:pt x="2602963" y="2035980"/>
                </a:lnTo>
                <a:lnTo>
                  <a:pt x="0" y="2035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95227" y="2576689"/>
            <a:ext cx="8212364" cy="5086246"/>
          </a:xfrm>
          <a:custGeom>
            <a:avLst/>
            <a:gdLst/>
            <a:ahLst/>
            <a:cxnLst/>
            <a:rect l="l" t="t" r="r" b="b"/>
            <a:pathLst>
              <a:path w="8212364" h="5086246">
                <a:moveTo>
                  <a:pt x="0" y="0"/>
                </a:moveTo>
                <a:lnTo>
                  <a:pt x="8212365" y="0"/>
                </a:lnTo>
                <a:lnTo>
                  <a:pt x="8212365" y="5086246"/>
                </a:lnTo>
                <a:lnTo>
                  <a:pt x="0" y="5086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820" b="-382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150555"/>
            <a:ext cx="15190666" cy="167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7"/>
              </a:lnSpc>
            </a:pPr>
            <a:r>
              <a:rPr lang="en-US" sz="4812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Here's a comparison of sales between Amul,Kwality walls and Vadilal ice cream brands:,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9699" y="2109805"/>
            <a:ext cx="6593771" cy="169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45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Amul</a:t>
            </a:r>
          </a:p>
          <a:p>
            <a:pPr algn="l">
              <a:lnSpc>
                <a:spcPts val="3443"/>
              </a:lnSpc>
            </a:pPr>
            <a:r>
              <a:rPr lang="en-US" sz="245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As of 2023,Amul reported sales of over 550 billion Indian rupees,boasting a 40% Market share in India.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99699" y="4873625"/>
            <a:ext cx="619552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Kwality Walls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Owned by Hindustan Unilever,Kwality walls reached a business of Rs 1,000 crore in 2022.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99699" y="7634360"/>
            <a:ext cx="7245344" cy="180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Vadilal</a:t>
            </a:r>
          </a:p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Vadilal is India's 2nd largest ice cream brand by sales and has a 16% Market share.In March 2023,Vadilal reported revenues of Rs 210 crore,a 20% increase from the previous year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55846" y="631946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79582" y="2660968"/>
            <a:ext cx="5608418" cy="7626032"/>
          </a:xfrm>
          <a:custGeom>
            <a:avLst/>
            <a:gdLst/>
            <a:ahLst/>
            <a:cxnLst/>
            <a:rect l="l" t="t" r="r" b="b"/>
            <a:pathLst>
              <a:path w="5608418" h="7626032">
                <a:moveTo>
                  <a:pt x="0" y="0"/>
                </a:moveTo>
                <a:lnTo>
                  <a:pt x="5608418" y="0"/>
                </a:lnTo>
                <a:lnTo>
                  <a:pt x="5608418" y="7626032"/>
                </a:lnTo>
                <a:lnTo>
                  <a:pt x="0" y="7626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305" t="-35383" r="-11919" b="-751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6945" y="434657"/>
            <a:ext cx="3373636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4AAD"/>
                </a:solidFill>
                <a:latin typeface="Apricots"/>
                <a:ea typeface="Apricots"/>
                <a:cs typeface="Apricots"/>
                <a:sym typeface="Apricots"/>
              </a:rPr>
              <a:t>SEO Audit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737360"/>
            <a:ext cx="182880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An SEO Audit for Amul's website would involve analyzing various factors that contribute to the website's visibility, usability and performance on search engines like Here's a step-by-step breakdown of an SEO audit for Amul: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6659" y="4176661"/>
            <a:ext cx="5443538" cy="228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1.Technical SEO Analysis</a:t>
            </a: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•Site speed and performance </a:t>
            </a: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•Mobile friendliness</a:t>
            </a: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•Structured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6659" y="7434528"/>
            <a:ext cx="4967486" cy="239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2.On-Page SEO Analysis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•Content Quality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•Keyword Optimization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•Image Optimization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60673" y="4176661"/>
            <a:ext cx="4967288" cy="239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3.Off-Page SEO Analysis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•Social media presence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•Backlink profile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•Local SEO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60673" y="7434528"/>
            <a:ext cx="6909993" cy="299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4.Content strategy Analysis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5.Competitor Analysis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6.Analytics and Reporting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7.Recommendations &amp; Action Plan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59076" y="6664553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3738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2" y="3390900"/>
            <a:ext cx="7076384" cy="6885940"/>
          </a:xfrm>
          <a:custGeom>
            <a:avLst/>
            <a:gdLst/>
            <a:ahLst/>
            <a:cxnLst/>
            <a:rect l="l" t="t" r="r" b="b"/>
            <a:pathLst>
              <a:path w="7076384" h="8614203">
                <a:moveTo>
                  <a:pt x="0" y="0"/>
                </a:moveTo>
                <a:lnTo>
                  <a:pt x="7076384" y="0"/>
                </a:lnTo>
                <a:lnTo>
                  <a:pt x="7076384" y="8614203"/>
                </a:lnTo>
                <a:lnTo>
                  <a:pt x="0" y="86142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28" r="-129041" b="-360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5874023" y="4191355"/>
            <a:ext cx="6539954" cy="606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1. Identifying core product categories</a:t>
            </a:r>
          </a:p>
          <a:p>
            <a:pPr algn="l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2. Seed keywords</a:t>
            </a:r>
          </a:p>
          <a:p>
            <a:pPr algn="l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3. Expanding keywords</a:t>
            </a:r>
          </a:p>
          <a:p>
            <a:pPr algn="l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4. Analyzing search intent</a:t>
            </a:r>
          </a:p>
          <a:p>
            <a:pPr algn="l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5. Competitor keyword Analysis </a:t>
            </a:r>
          </a:p>
          <a:p>
            <a:pPr algn="l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6. Long-tail keywords</a:t>
            </a:r>
          </a:p>
          <a:p>
            <a:pPr algn="l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7. Location based keywords</a:t>
            </a:r>
          </a:p>
          <a:p>
            <a:pPr algn="l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8. Content ideas based on keywords</a:t>
            </a:r>
          </a:p>
          <a:p>
            <a:pPr algn="l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9. Search volume &amp; keyword difficulty </a:t>
            </a:r>
          </a:p>
          <a:p>
            <a:pPr algn="l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10. Keyword Mapping</a:t>
            </a:r>
          </a:p>
          <a:p>
            <a:pPr algn="l">
              <a:lnSpc>
                <a:spcPts val="4405"/>
              </a:lnSpc>
            </a:pPr>
            <a:endParaRPr lang="en-US" sz="3146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81501" y="10160"/>
            <a:ext cx="8047583" cy="139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Keyword Research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0592" y="1818640"/>
            <a:ext cx="162306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Keyword Research is essential for understanding what terms and phrases potential customers are using to search for products and services related to Amul.Here's a structured approach to conducting keyword research for Amul: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3500" y="293592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47631" y="3190243"/>
            <a:ext cx="3186537" cy="3606163"/>
          </a:xfrm>
          <a:custGeom>
            <a:avLst/>
            <a:gdLst/>
            <a:ahLst/>
            <a:cxnLst/>
            <a:rect l="l" t="t" r="r" b="b"/>
            <a:pathLst>
              <a:path w="3186537" h="3606163">
                <a:moveTo>
                  <a:pt x="0" y="0"/>
                </a:moveTo>
                <a:lnTo>
                  <a:pt x="3186537" y="0"/>
                </a:lnTo>
                <a:lnTo>
                  <a:pt x="3186537" y="3606163"/>
                </a:lnTo>
                <a:lnTo>
                  <a:pt x="0" y="360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2159" y="6151327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34168" y="121821"/>
            <a:ext cx="6708288" cy="11043704"/>
          </a:xfrm>
          <a:custGeom>
            <a:avLst/>
            <a:gdLst/>
            <a:ahLst/>
            <a:cxnLst/>
            <a:rect l="l" t="t" r="r" b="b"/>
            <a:pathLst>
              <a:path w="6708288" h="11043704">
                <a:moveTo>
                  <a:pt x="0" y="0"/>
                </a:moveTo>
                <a:lnTo>
                  <a:pt x="6708288" y="0"/>
                </a:lnTo>
                <a:lnTo>
                  <a:pt x="6708288" y="11043703"/>
                </a:lnTo>
                <a:lnTo>
                  <a:pt x="0" y="11043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800" t="-165" r="-6006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05881" y="127000"/>
            <a:ext cx="8258523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22423D"/>
                </a:solidFill>
                <a:latin typeface="Apricots"/>
                <a:ea typeface="Apricots"/>
                <a:cs typeface="Apricots"/>
                <a:sym typeface="Apricots"/>
              </a:rPr>
              <a:t>On Page Optimization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95577" y="2119630"/>
            <a:ext cx="7153275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1. Keyword Research and Optimization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2. Content Quality and Relevance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3. URL Structure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4. Internal Linking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5. Image Optimization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6. Mobile-Friendliness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7. Technical SEO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8. User Experience (UX)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9. Analytics and Monitoring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10. Localization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116" y="8434070"/>
            <a:ext cx="1250797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Alatsi"/>
                <a:ea typeface="Alatsi"/>
                <a:cs typeface="Alatsi"/>
                <a:sym typeface="Alatsi"/>
              </a:rPr>
              <a:t>Implementing these on-page SEO strategies can help Amul improve its online visibility, attract more traffic, and increase conversions.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1196</Words>
  <Application>Microsoft Office PowerPoint</Application>
  <PresentationFormat>Custom</PresentationFormat>
  <Paragraphs>166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Arimo</vt:lpstr>
      <vt:lpstr>Arial</vt:lpstr>
      <vt:lpstr>Celandine</vt:lpstr>
      <vt:lpstr>Alatsi</vt:lpstr>
      <vt:lpstr>Brittany</vt:lpstr>
      <vt:lpstr>Anton</vt:lpstr>
      <vt:lpstr>Luciole</vt:lpstr>
      <vt:lpstr>Canva Sans</vt:lpstr>
      <vt:lpstr>Apricots</vt:lpstr>
      <vt:lpstr>Calibri</vt:lpstr>
      <vt:lpstr>Anton Italics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Amul</dc:title>
  <dc:creator>Vineetha</dc:creator>
  <cp:lastModifiedBy>B.VINEETHA RAO</cp:lastModifiedBy>
  <cp:revision>4</cp:revision>
  <dcterms:created xsi:type="dcterms:W3CDTF">2006-08-16T00:00:00Z</dcterms:created>
  <dcterms:modified xsi:type="dcterms:W3CDTF">2024-08-24T07:05:12Z</dcterms:modified>
  <dc:identifier>DAGNvVsQfPg</dc:identifier>
</cp:coreProperties>
</file>